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 id="257" r:id="rId6"/>
    <p:sldId id="258" r:id="rId7"/>
    <p:sldId id="259" r:id="rId8"/>
  </p:sldIdLst>
  <p:sldSz cy="8229600" cx="14630400"/>
  <p:notesSz cx="8229600" cy="14630400"/>
  <p:embeddedFontLst>
    <p:embeddedFont>
      <p:font typeface="Fraunces"/>
      <p:regular r:id="rId9"/>
      <p:bold r:id="rId10"/>
      <p:italic r:id="rId11"/>
      <p:boldItalic r:id="rId12"/>
    </p:embeddedFont>
    <p:embeddedFont>
      <p:font typeface="Nobile"/>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Fraunces-italic.fntdata"/><Relationship Id="rId10" Type="http://schemas.openxmlformats.org/officeDocument/2006/relationships/font" Target="fonts/Fraunces-bold.fntdata"/><Relationship Id="rId13" Type="http://schemas.openxmlformats.org/officeDocument/2006/relationships/font" Target="fonts/Nobile-regular.fntdata"/><Relationship Id="rId12" Type="http://schemas.openxmlformats.org/officeDocument/2006/relationships/font" Target="fonts/Fraunce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Fraunces-regular.fntdata"/><Relationship Id="rId15" Type="http://schemas.openxmlformats.org/officeDocument/2006/relationships/font" Target="fonts/Nobile-italic.fntdata"/><Relationship Id="rId14" Type="http://schemas.openxmlformats.org/officeDocument/2006/relationships/font" Target="fonts/Nobile-bold.fntdata"/><Relationship Id="rId16" Type="http://schemas.openxmlformats.org/officeDocument/2006/relationships/font" Target="fonts/Nobil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 name="Google Shape;2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 name="Google Shape;2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 name="Google Shape;3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60869"/>
              </a:lnSpc>
              <a:spcBef>
                <a:spcPts val="0"/>
              </a:spcBef>
              <a:spcAft>
                <a:spcPts val="0"/>
              </a:spcAft>
              <a:buClr>
                <a:srgbClr val="405449"/>
              </a:buClr>
              <a:buSzPts val="1150"/>
              <a:buFont typeface="Nobile"/>
              <a:buNone/>
            </a:pPr>
            <a:r>
              <a:rPr lang="en-US" sz="1150">
                <a:solidFill>
                  <a:srgbClr val="405449"/>
                </a:solidFill>
                <a:latin typeface="Nobile"/>
                <a:ea typeface="Nobile"/>
                <a:cs typeface="Nobile"/>
                <a:sym typeface="Nobile"/>
              </a:rPr>
              <a:t>The GALLERY layout helps showcase the range of tools available for farmers on the platform, creating a visual overview of how the AI assists in optimizing production.</a:t>
            </a:r>
            <a:endParaRPr sz="1150">
              <a:latin typeface="Arial"/>
              <a:ea typeface="Arial"/>
              <a:cs typeface="Arial"/>
              <a:sym typeface="Arial"/>
            </a:endParaRPr>
          </a:p>
          <a:p>
            <a:pPr indent="0" lvl="0" marL="0" rtl="0" algn="l">
              <a:spcBef>
                <a:spcPts val="0"/>
              </a:spcBef>
              <a:spcAft>
                <a:spcPts val="0"/>
              </a:spcAft>
              <a:buNone/>
            </a:pPr>
            <a:r>
              <a:t/>
            </a:r>
            <a:endParaRPr/>
          </a:p>
        </p:txBody>
      </p:sp>
      <p:sp>
        <p:nvSpPr>
          <p:cNvPr id="39" name="Google Shape;3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404a94224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3404a942244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3404a942244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22" name="Shape 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3" name="Shape 23"/>
        <p:cNvGrpSpPr/>
        <p:nvPr/>
      </p:nvGrpSpPr>
      <p:grpSpPr>
        <a:xfrm>
          <a:off x="0" y="0"/>
          <a:ext cx="0" cy="0"/>
          <a:chOff x="0" y="0"/>
          <a:chExt cx="0" cy="0"/>
        </a:xfrm>
      </p:grpSpPr>
      <p:sp>
        <p:nvSpPr>
          <p:cNvPr id="24" name="Google Shape;24;p6"/>
          <p:cNvSpPr/>
          <p:nvPr/>
        </p:nvSpPr>
        <p:spPr>
          <a:xfrm>
            <a:off x="0" y="0"/>
            <a:ext cx="14630400" cy="8229600"/>
          </a:xfrm>
          <a:prstGeom prst="rect">
            <a:avLst/>
          </a:prstGeom>
          <a:solidFill>
            <a:srgbClr val="DEE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6"/>
          <p:cNvSpPr/>
          <p:nvPr/>
        </p:nvSpPr>
        <p:spPr>
          <a:xfrm>
            <a:off x="0" y="0"/>
            <a:ext cx="14630400" cy="8229600"/>
          </a:xfrm>
          <a:prstGeom prst="rect">
            <a:avLst/>
          </a:pr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5.png"/><Relationship Id="rId10" Type="http://schemas.openxmlformats.org/officeDocument/2006/relationships/image" Target="../media/image13.png"/><Relationship Id="rId9"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2" name="Google Shape;32;p7"/>
          <p:cNvSpPr/>
          <p:nvPr/>
        </p:nvSpPr>
        <p:spPr>
          <a:xfrm>
            <a:off x="6269350" y="511500"/>
            <a:ext cx="7965300" cy="2413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4540"/>
              </a:buClr>
              <a:buSzPts val="4400"/>
              <a:buFont typeface="Fraunces"/>
              <a:buNone/>
            </a:pPr>
            <a:r>
              <a:rPr b="1" i="1" lang="en-US" sz="4300">
                <a:solidFill>
                  <a:srgbClr val="3B4540"/>
                </a:solidFill>
                <a:latin typeface="Fraunces"/>
                <a:ea typeface="Fraunces"/>
                <a:cs typeface="Fraunces"/>
                <a:sym typeface="Fraunces"/>
              </a:rPr>
              <a:t>EverythingGoes</a:t>
            </a:r>
            <a:endParaRPr b="1" i="1" sz="4300">
              <a:solidFill>
                <a:srgbClr val="3B4540"/>
              </a:solidFill>
              <a:latin typeface="Fraunces"/>
              <a:ea typeface="Fraunces"/>
              <a:cs typeface="Fraunces"/>
              <a:sym typeface="Fraunces"/>
            </a:endParaRPr>
          </a:p>
          <a:p>
            <a:pPr indent="0" lvl="0" marL="0" marR="0" rtl="0" algn="l">
              <a:lnSpc>
                <a:spcPct val="125000"/>
              </a:lnSpc>
              <a:spcBef>
                <a:spcPts val="0"/>
              </a:spcBef>
              <a:spcAft>
                <a:spcPts val="0"/>
              </a:spcAft>
              <a:buClr>
                <a:srgbClr val="3B4540"/>
              </a:buClr>
              <a:buSzPts val="4400"/>
              <a:buFont typeface="Fraunces"/>
              <a:buNone/>
            </a:pPr>
            <a:r>
              <a:rPr b="1" i="0" lang="en-US" sz="4300" u="none" cap="none" strike="noStrike">
                <a:solidFill>
                  <a:srgbClr val="3B4540"/>
                </a:solidFill>
                <a:latin typeface="Fraunces"/>
                <a:ea typeface="Fraunces"/>
                <a:cs typeface="Fraunces"/>
                <a:sym typeface="Fraunces"/>
              </a:rPr>
              <a:t>AI-Powered Food Sustainability: Empowering Farmers and Reducing Waste</a:t>
            </a:r>
            <a:endParaRPr b="0" i="0" sz="4300" u="none" cap="none" strike="noStrike"/>
          </a:p>
        </p:txBody>
      </p:sp>
      <p:sp>
        <p:nvSpPr>
          <p:cNvPr id="33" name="Google Shape;33;p7"/>
          <p:cNvSpPr/>
          <p:nvPr/>
        </p:nvSpPr>
        <p:spPr>
          <a:xfrm>
            <a:off x="6269355" y="4068734"/>
            <a:ext cx="7578000" cy="2863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5449"/>
              </a:buClr>
              <a:buSzPts val="1750"/>
              <a:buFont typeface="Nobile"/>
              <a:buNone/>
            </a:pPr>
            <a:r>
              <a:rPr b="0" i="0" lang="en-US" sz="1750" u="none" cap="none" strike="noStrike">
                <a:solidFill>
                  <a:srgbClr val="405449"/>
                </a:solidFill>
                <a:latin typeface="Nobile"/>
                <a:ea typeface="Nobile"/>
                <a:cs typeface="Nobile"/>
                <a:sym typeface="Nobile"/>
              </a:rPr>
              <a:t> Our platform revolutionizes food production and distribution, connecting farmers with consumers to minimize waste and maximize sustainability. By leveraging AI-powered forecasting and smart inventory management, we ensure that surplus produce reaches those in need, creating a more efficient and equitable food system. This innovative approach benefits farmers, businesses, and communities alike, paving the way for a more sustainable future. Join us in building a food system that is both innovative, practical, and sustainable.</a:t>
            </a:r>
            <a:endParaRPr b="0" i="0" sz="1750" u="none" cap="none" strike="noStrike"/>
          </a:p>
        </p:txBody>
      </p:sp>
      <p:sp>
        <p:nvSpPr>
          <p:cNvPr id="34" name="Google Shape;34;p7"/>
          <p:cNvSpPr/>
          <p:nvPr/>
        </p:nvSpPr>
        <p:spPr>
          <a:xfrm>
            <a:off x="6269350" y="7664425"/>
            <a:ext cx="7578000" cy="156000"/>
          </a:xfrm>
          <a:prstGeom prst="rect">
            <a:avLst/>
          </a:prstGeom>
          <a:noFill/>
          <a:ln>
            <a:noFill/>
          </a:ln>
        </p:spPr>
        <p:txBody>
          <a:bodyPr anchorCtr="0" anchor="t" bIns="0" lIns="0" spcFirstLastPara="1" rIns="0" wrap="square" tIns="0">
            <a:noAutofit/>
          </a:bodyPr>
          <a:lstStyle/>
          <a:p>
            <a:pPr indent="0" lvl="0" marL="0" marR="0" rtl="0" algn="l">
              <a:lnSpc>
                <a:spcPct val="138636"/>
              </a:lnSpc>
              <a:spcBef>
                <a:spcPts val="0"/>
              </a:spcBef>
              <a:spcAft>
                <a:spcPts val="0"/>
              </a:spcAft>
              <a:buClr>
                <a:srgbClr val="405449"/>
              </a:buClr>
              <a:buSzPts val="2200"/>
              <a:buFont typeface="Nobile"/>
              <a:buNone/>
            </a:pPr>
            <a:r>
              <a:rPr b="1" i="0" lang="en-US" u="none" cap="none" strike="noStrike">
                <a:solidFill>
                  <a:srgbClr val="405449"/>
                </a:solidFill>
                <a:latin typeface="Nobile"/>
                <a:ea typeface="Nobile"/>
                <a:cs typeface="Nobile"/>
                <a:sym typeface="Nobile"/>
              </a:rPr>
              <a:t>by </a:t>
            </a:r>
            <a:r>
              <a:rPr b="1" lang="en-US">
                <a:solidFill>
                  <a:srgbClr val="405449"/>
                </a:solidFill>
                <a:latin typeface="Nobile"/>
                <a:ea typeface="Nobile"/>
                <a:cs typeface="Nobile"/>
                <a:sym typeface="Nobile"/>
              </a:rPr>
              <a:t>Hannah, Hemu, Sarthak and Angelica</a:t>
            </a:r>
            <a:r>
              <a:rPr b="1" lang="en-US" sz="2200">
                <a:solidFill>
                  <a:srgbClr val="405449"/>
                </a:solidFill>
                <a:latin typeface="Nobile"/>
                <a:ea typeface="Nobile"/>
                <a:cs typeface="Nobile"/>
                <a:sym typeface="Nobile"/>
              </a:rPr>
              <a:t> </a:t>
            </a:r>
            <a:endParaRPr b="0" i="0" sz="2200" u="none" cap="none" strike="noStrike"/>
          </a:p>
        </p:txBody>
      </p:sp>
      <p:pic>
        <p:nvPicPr>
          <p:cNvPr id="35" name="Google Shape;35;p7"/>
          <p:cNvPicPr preferRelativeResize="0"/>
          <p:nvPr/>
        </p:nvPicPr>
        <p:blipFill>
          <a:blip r:embed="rId4">
            <a:alphaModFix/>
          </a:blip>
          <a:stretch>
            <a:fillRect/>
          </a:stretch>
        </p:blipFill>
        <p:spPr>
          <a:xfrm>
            <a:off x="12599725" y="7664425"/>
            <a:ext cx="2030675" cy="49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p:nvPr/>
        </p:nvSpPr>
        <p:spPr>
          <a:xfrm>
            <a:off x="793790" y="764143"/>
            <a:ext cx="6311503"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3B4540"/>
              </a:buClr>
              <a:buSzPts val="2900"/>
              <a:buFont typeface="Fraunces"/>
              <a:buNone/>
            </a:pPr>
            <a:r>
              <a:rPr b="1" i="0" lang="en-US" sz="2900" u="none" cap="none" strike="noStrike">
                <a:solidFill>
                  <a:srgbClr val="3B4540"/>
                </a:solidFill>
                <a:latin typeface="Fraunces"/>
                <a:ea typeface="Fraunces"/>
                <a:cs typeface="Fraunces"/>
                <a:sym typeface="Fraunces"/>
              </a:rPr>
              <a:t>Empowering Farmers Through AI</a:t>
            </a:r>
            <a:endParaRPr b="0" i="0" sz="2900" u="none" cap="none" strike="noStrike"/>
          </a:p>
        </p:txBody>
      </p:sp>
      <p:pic>
        <p:nvPicPr>
          <p:cNvPr descr="preencoded.png" id="42" name="Google Shape;42;p8"/>
          <p:cNvPicPr preferRelativeResize="0"/>
          <p:nvPr/>
        </p:nvPicPr>
        <p:blipFill rotWithShape="1">
          <a:blip r:embed="rId3">
            <a:alphaModFix/>
          </a:blip>
          <a:srcRect b="0" l="0" r="0" t="0"/>
          <a:stretch/>
        </p:blipFill>
        <p:spPr>
          <a:xfrm>
            <a:off x="793790" y="1519714"/>
            <a:ext cx="2730103" cy="1687235"/>
          </a:xfrm>
          <a:prstGeom prst="rect">
            <a:avLst/>
          </a:prstGeom>
          <a:noFill/>
          <a:ln>
            <a:noFill/>
          </a:ln>
        </p:spPr>
      </p:pic>
      <p:sp>
        <p:nvSpPr>
          <p:cNvPr id="43" name="Google Shape;43;p8"/>
          <p:cNvSpPr/>
          <p:nvPr/>
        </p:nvSpPr>
        <p:spPr>
          <a:xfrm>
            <a:off x="793790" y="3391138"/>
            <a:ext cx="196107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405449"/>
              </a:buClr>
              <a:buSzPts val="1450"/>
              <a:buFont typeface="Fraunces"/>
              <a:buNone/>
            </a:pPr>
            <a:r>
              <a:rPr b="1" i="0" lang="en-US" sz="1450" u="none" cap="none" strike="noStrike">
                <a:solidFill>
                  <a:srgbClr val="405449"/>
                </a:solidFill>
                <a:latin typeface="Fraunces"/>
                <a:ea typeface="Fraunces"/>
                <a:cs typeface="Fraunces"/>
                <a:sym typeface="Fraunces"/>
              </a:rPr>
              <a:t>Production Planning</a:t>
            </a:r>
            <a:endParaRPr b="0" i="0" sz="1450" u="none" cap="none" strike="noStrike"/>
          </a:p>
        </p:txBody>
      </p:sp>
      <p:sp>
        <p:nvSpPr>
          <p:cNvPr id="44" name="Google Shape;44;p8"/>
          <p:cNvSpPr/>
          <p:nvPr/>
        </p:nvSpPr>
        <p:spPr>
          <a:xfrm>
            <a:off x="793790" y="3709868"/>
            <a:ext cx="4200168" cy="1178719"/>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05449"/>
              </a:buClr>
              <a:buSzPts val="1150"/>
              <a:buFont typeface="Nobile"/>
              <a:buNone/>
            </a:pPr>
            <a:r>
              <a:rPr b="0" i="0" lang="en-US" sz="1150" u="none" cap="none" strike="noStrike">
                <a:solidFill>
                  <a:srgbClr val="405449"/>
                </a:solidFill>
                <a:latin typeface="Nobile"/>
                <a:ea typeface="Nobile"/>
                <a:cs typeface="Nobile"/>
                <a:sym typeface="Nobile"/>
              </a:rPr>
              <a:t>Farmers gain access to </a:t>
            </a:r>
            <a:r>
              <a:rPr b="1" i="0" lang="en-US" sz="1150" u="none" cap="none" strike="noStrike">
                <a:solidFill>
                  <a:srgbClr val="405449"/>
                </a:solidFill>
                <a:latin typeface="Nobile"/>
                <a:ea typeface="Nobile"/>
                <a:cs typeface="Nobile"/>
                <a:sym typeface="Nobile"/>
              </a:rPr>
              <a:t>AI-powered demand forecasting</a:t>
            </a:r>
            <a:r>
              <a:rPr b="0" i="0" lang="en-US" sz="1150" u="none" cap="none" strike="noStrike">
                <a:solidFill>
                  <a:srgbClr val="405449"/>
                </a:solidFill>
                <a:latin typeface="Nobile"/>
                <a:ea typeface="Nobile"/>
                <a:cs typeface="Nobile"/>
                <a:sym typeface="Nobile"/>
              </a:rPr>
              <a:t>, enabling them to optimize crop quantities and production efficiency. By anticipating market needs, farmers can minimize waste and maximize their yields, ensuring a more sustainable and profitable operation.</a:t>
            </a:r>
            <a:endParaRPr b="0" i="0" sz="1150" u="none" cap="none" strike="noStrike"/>
          </a:p>
        </p:txBody>
      </p:sp>
      <p:pic>
        <p:nvPicPr>
          <p:cNvPr descr="preencoded.png" id="45" name="Google Shape;45;p8"/>
          <p:cNvPicPr preferRelativeResize="0"/>
          <p:nvPr/>
        </p:nvPicPr>
        <p:blipFill rotWithShape="1">
          <a:blip r:embed="rId4">
            <a:alphaModFix/>
          </a:blip>
          <a:srcRect b="0" l="0" r="0" t="0"/>
          <a:stretch/>
        </p:blipFill>
        <p:spPr>
          <a:xfrm>
            <a:off x="5215057" y="1519714"/>
            <a:ext cx="2730103" cy="1687235"/>
          </a:xfrm>
          <a:prstGeom prst="rect">
            <a:avLst/>
          </a:prstGeom>
          <a:noFill/>
          <a:ln>
            <a:noFill/>
          </a:ln>
        </p:spPr>
      </p:pic>
      <p:sp>
        <p:nvSpPr>
          <p:cNvPr id="46" name="Google Shape;46;p8"/>
          <p:cNvSpPr/>
          <p:nvPr/>
        </p:nvSpPr>
        <p:spPr>
          <a:xfrm>
            <a:off x="5215057" y="3391138"/>
            <a:ext cx="2192060"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405449"/>
              </a:buClr>
              <a:buSzPts val="1450"/>
              <a:buFont typeface="Fraunces"/>
              <a:buNone/>
            </a:pPr>
            <a:r>
              <a:rPr b="1" i="0" lang="en-US" sz="1450" u="none" cap="none" strike="noStrike">
                <a:solidFill>
                  <a:srgbClr val="405449"/>
                </a:solidFill>
                <a:latin typeface="Fraunces"/>
                <a:ea typeface="Fraunces"/>
                <a:cs typeface="Fraunces"/>
                <a:sym typeface="Fraunces"/>
              </a:rPr>
              <a:t>Inventory Management</a:t>
            </a:r>
            <a:endParaRPr b="0" i="0" sz="1450" u="none" cap="none" strike="noStrike"/>
          </a:p>
        </p:txBody>
      </p:sp>
      <p:sp>
        <p:nvSpPr>
          <p:cNvPr id="47" name="Google Shape;47;p8"/>
          <p:cNvSpPr/>
          <p:nvPr/>
        </p:nvSpPr>
        <p:spPr>
          <a:xfrm>
            <a:off x="5215057" y="3709868"/>
            <a:ext cx="4200168" cy="942975"/>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05449"/>
              </a:buClr>
              <a:buSzPts val="1150"/>
              <a:buFont typeface="Nobile"/>
              <a:buNone/>
            </a:pPr>
            <a:r>
              <a:rPr b="0" i="0" lang="en-US" sz="1150" u="none" cap="none" strike="noStrike">
                <a:solidFill>
                  <a:srgbClr val="405449"/>
                </a:solidFill>
                <a:latin typeface="Nobile"/>
                <a:ea typeface="Nobile"/>
                <a:cs typeface="Nobile"/>
                <a:sym typeface="Nobile"/>
              </a:rPr>
              <a:t>Our platform provides </a:t>
            </a:r>
            <a:r>
              <a:rPr b="1" i="0" lang="en-US" sz="1150" u="none" cap="none" strike="noStrike">
                <a:solidFill>
                  <a:srgbClr val="405449"/>
                </a:solidFill>
                <a:latin typeface="Nobile"/>
                <a:ea typeface="Nobile"/>
                <a:cs typeface="Nobile"/>
                <a:sym typeface="Nobile"/>
              </a:rPr>
              <a:t>real-time stock tracking</a:t>
            </a:r>
            <a:r>
              <a:rPr b="0" i="0" lang="en-US" sz="1150" u="none" cap="none" strike="noStrike">
                <a:solidFill>
                  <a:srgbClr val="405449"/>
                </a:solidFill>
                <a:latin typeface="Nobile"/>
                <a:ea typeface="Nobile"/>
                <a:cs typeface="Nobile"/>
                <a:sym typeface="Nobile"/>
              </a:rPr>
              <a:t> and expiration date alerts, allowing farmers to manage their inventory efficiently. Dynamic pricing features further optimize sales and minimize losses due to spoilage.</a:t>
            </a:r>
            <a:endParaRPr b="0" i="0" sz="1150" u="none" cap="none" strike="noStrike"/>
          </a:p>
        </p:txBody>
      </p:sp>
      <p:pic>
        <p:nvPicPr>
          <p:cNvPr descr="preencoded.png" id="48" name="Google Shape;48;p8"/>
          <p:cNvPicPr preferRelativeResize="0"/>
          <p:nvPr/>
        </p:nvPicPr>
        <p:blipFill rotWithShape="1">
          <a:blip r:embed="rId5">
            <a:alphaModFix/>
          </a:blip>
          <a:srcRect b="0" l="0" r="0" t="0"/>
          <a:stretch/>
        </p:blipFill>
        <p:spPr>
          <a:xfrm>
            <a:off x="9636323" y="1519714"/>
            <a:ext cx="2730103" cy="1687235"/>
          </a:xfrm>
          <a:prstGeom prst="rect">
            <a:avLst/>
          </a:prstGeom>
          <a:noFill/>
          <a:ln>
            <a:noFill/>
          </a:ln>
        </p:spPr>
      </p:pic>
      <p:sp>
        <p:nvSpPr>
          <p:cNvPr id="49" name="Google Shape;49;p8"/>
          <p:cNvSpPr/>
          <p:nvPr/>
        </p:nvSpPr>
        <p:spPr>
          <a:xfrm>
            <a:off x="9636323" y="3391138"/>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405449"/>
              </a:buClr>
              <a:buSzPts val="1450"/>
              <a:buFont typeface="Fraunces"/>
              <a:buNone/>
            </a:pPr>
            <a:r>
              <a:rPr b="1" i="0" lang="en-US" sz="1450" u="none" cap="none" strike="noStrike">
                <a:solidFill>
                  <a:srgbClr val="405449"/>
                </a:solidFill>
                <a:latin typeface="Fraunces"/>
                <a:ea typeface="Fraunces"/>
                <a:cs typeface="Fraunces"/>
                <a:sym typeface="Fraunces"/>
              </a:rPr>
              <a:t>Smart Assistant</a:t>
            </a:r>
            <a:endParaRPr b="0" i="0" sz="1450" u="none" cap="none" strike="noStrike"/>
          </a:p>
        </p:txBody>
      </p:sp>
      <p:sp>
        <p:nvSpPr>
          <p:cNvPr id="50" name="Google Shape;50;p8"/>
          <p:cNvSpPr/>
          <p:nvPr/>
        </p:nvSpPr>
        <p:spPr>
          <a:xfrm>
            <a:off x="9636323" y="3709868"/>
            <a:ext cx="4200287" cy="1178719"/>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05449"/>
              </a:buClr>
              <a:buSzPts val="1150"/>
              <a:buFont typeface="Nobile"/>
              <a:buNone/>
            </a:pPr>
            <a:r>
              <a:rPr b="0" i="0" lang="en-US" sz="1150" u="none" cap="none" strike="noStrike">
                <a:solidFill>
                  <a:srgbClr val="405449"/>
                </a:solidFill>
                <a:latin typeface="Nobile"/>
                <a:ea typeface="Nobile"/>
                <a:cs typeface="Nobile"/>
                <a:sym typeface="Nobile"/>
              </a:rPr>
              <a:t>Through the Gemini integration, farmers receive </a:t>
            </a:r>
            <a:r>
              <a:rPr b="1" i="0" lang="en-US" sz="1150" u="none" cap="none" strike="noStrike">
                <a:solidFill>
                  <a:srgbClr val="405449"/>
                </a:solidFill>
                <a:latin typeface="Nobile"/>
                <a:ea typeface="Nobile"/>
                <a:cs typeface="Nobile"/>
                <a:sym typeface="Nobile"/>
              </a:rPr>
              <a:t>AI-powered recommendations</a:t>
            </a:r>
            <a:r>
              <a:rPr b="0" i="0" lang="en-US" sz="1150" u="none" cap="none" strike="noStrike">
                <a:solidFill>
                  <a:srgbClr val="405449"/>
                </a:solidFill>
                <a:latin typeface="Nobile"/>
                <a:ea typeface="Nobile"/>
                <a:cs typeface="Nobile"/>
                <a:sym typeface="Nobile"/>
              </a:rPr>
              <a:t> on how to optimize crop yield, food storage, and waste reduction. They can also track key performance indicators, such as costs, revenue, and waste reduction metrics, to make informed decisions.</a:t>
            </a:r>
            <a:endParaRPr b="0" i="0" sz="1150" u="none" cap="none" strike="noStrike"/>
          </a:p>
        </p:txBody>
      </p:sp>
      <p:sp>
        <p:nvSpPr>
          <p:cNvPr id="51" name="Google Shape;51;p8"/>
          <p:cNvSpPr/>
          <p:nvPr/>
        </p:nvSpPr>
        <p:spPr>
          <a:xfrm>
            <a:off x="793790" y="5054441"/>
            <a:ext cx="13042821"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405449"/>
              </a:buClr>
              <a:buSzPts val="1150"/>
              <a:buFont typeface="Nobile"/>
              <a:buNone/>
            </a:pPr>
            <a:r>
              <a:t/>
            </a:r>
            <a:endParaRPr b="0" i="0" sz="1150" u="none" cap="none" strike="noStrike"/>
          </a:p>
        </p:txBody>
      </p:sp>
      <p:pic>
        <p:nvPicPr>
          <p:cNvPr descr="preencoded.png" id="52" name="Google Shape;52;p8"/>
          <p:cNvPicPr preferRelativeResize="0"/>
          <p:nvPr/>
        </p:nvPicPr>
        <p:blipFill rotWithShape="1">
          <a:blip r:embed="rId6">
            <a:alphaModFix/>
          </a:blip>
          <a:srcRect b="0" l="0" r="0" t="0"/>
          <a:stretch/>
        </p:blipFill>
        <p:spPr>
          <a:xfrm>
            <a:off x="801410" y="5553670"/>
            <a:ext cx="4263985" cy="1769150"/>
          </a:xfrm>
          <a:prstGeom prst="rect">
            <a:avLst/>
          </a:prstGeom>
          <a:noFill/>
          <a:ln>
            <a:noFill/>
          </a:ln>
        </p:spPr>
      </p:pic>
      <p:pic>
        <p:nvPicPr>
          <p:cNvPr descr="preencoded.png" id="53" name="Google Shape;53;p8"/>
          <p:cNvPicPr preferRelativeResize="0"/>
          <p:nvPr/>
        </p:nvPicPr>
        <p:blipFill rotWithShape="1">
          <a:blip r:embed="rId7">
            <a:alphaModFix/>
          </a:blip>
          <a:srcRect b="0" l="0" r="0" t="0"/>
          <a:stretch/>
        </p:blipFill>
        <p:spPr>
          <a:xfrm>
            <a:off x="5183267" y="5553670"/>
            <a:ext cx="4263985" cy="1769150"/>
          </a:xfrm>
          <a:prstGeom prst="rect">
            <a:avLst/>
          </a:prstGeom>
          <a:noFill/>
          <a:ln>
            <a:noFill/>
          </a:ln>
        </p:spPr>
      </p:pic>
      <p:pic>
        <p:nvPicPr>
          <p:cNvPr descr="preencoded.png" id="54" name="Google Shape;54;p8"/>
          <p:cNvPicPr preferRelativeResize="0"/>
          <p:nvPr/>
        </p:nvPicPr>
        <p:blipFill rotWithShape="1">
          <a:blip r:embed="rId8">
            <a:alphaModFix/>
          </a:blip>
          <a:srcRect b="0" l="0" r="0" t="0"/>
          <a:stretch/>
        </p:blipFill>
        <p:spPr>
          <a:xfrm>
            <a:off x="9565124" y="5553670"/>
            <a:ext cx="4263985" cy="1769150"/>
          </a:xfrm>
          <a:prstGeom prst="rect">
            <a:avLst/>
          </a:prstGeom>
          <a:noFill/>
          <a:ln>
            <a:noFill/>
          </a:ln>
        </p:spPr>
      </p:pic>
      <p:pic>
        <p:nvPicPr>
          <p:cNvPr id="55" name="Google Shape;55;p8"/>
          <p:cNvPicPr preferRelativeResize="0"/>
          <p:nvPr/>
        </p:nvPicPr>
        <p:blipFill>
          <a:blip r:embed="rId9">
            <a:alphaModFix/>
          </a:blip>
          <a:stretch>
            <a:fillRect/>
          </a:stretch>
        </p:blipFill>
        <p:spPr>
          <a:xfrm>
            <a:off x="11296650" y="7734295"/>
            <a:ext cx="3333750" cy="49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9"/>
          <p:cNvSpPr/>
          <p:nvPr/>
        </p:nvSpPr>
        <p:spPr>
          <a:xfrm>
            <a:off x="575548" y="452199"/>
            <a:ext cx="5554266" cy="33397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B4540"/>
              </a:buClr>
              <a:buSzPts val="2100"/>
              <a:buFont typeface="Fraunces"/>
              <a:buNone/>
            </a:pPr>
            <a:r>
              <a:rPr b="1" i="0" lang="en-US" sz="2100" u="none" cap="none" strike="noStrike">
                <a:solidFill>
                  <a:srgbClr val="3B4540"/>
                </a:solidFill>
                <a:latin typeface="Fraunces"/>
                <a:ea typeface="Fraunces"/>
                <a:cs typeface="Fraunces"/>
                <a:sym typeface="Fraunces"/>
              </a:rPr>
              <a:t>Connecting Businesses and Communities</a:t>
            </a:r>
            <a:endParaRPr b="0" i="0" sz="2100" u="none" cap="none" strike="noStrike"/>
          </a:p>
        </p:txBody>
      </p:sp>
      <p:sp>
        <p:nvSpPr>
          <p:cNvPr id="62" name="Google Shape;62;p9"/>
          <p:cNvSpPr/>
          <p:nvPr/>
        </p:nvSpPr>
        <p:spPr>
          <a:xfrm>
            <a:off x="575552" y="946425"/>
            <a:ext cx="3134100" cy="1668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B4540"/>
              </a:buClr>
              <a:buSzPts val="1050"/>
              <a:buFont typeface="Fraunces"/>
              <a:buNone/>
            </a:pPr>
            <a:r>
              <a:rPr b="1" i="0" lang="en-US" sz="1650" u="none" cap="none" strike="noStrike">
                <a:solidFill>
                  <a:srgbClr val="3B4540"/>
                </a:solidFill>
                <a:latin typeface="Fraunces"/>
                <a:ea typeface="Fraunces"/>
                <a:cs typeface="Fraunces"/>
                <a:sym typeface="Fraunces"/>
              </a:rPr>
              <a:t>Access the Marketplace</a:t>
            </a:r>
            <a:endParaRPr b="0" i="0" sz="1650" u="none" cap="none" strike="noStrike"/>
          </a:p>
        </p:txBody>
      </p:sp>
      <p:sp>
        <p:nvSpPr>
          <p:cNvPr id="63" name="Google Shape;63;p9"/>
          <p:cNvSpPr/>
          <p:nvPr/>
        </p:nvSpPr>
        <p:spPr>
          <a:xfrm>
            <a:off x="575548" y="1273612"/>
            <a:ext cx="13479304" cy="17097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05449"/>
              </a:buClr>
              <a:buSzPts val="800"/>
              <a:buFont typeface="Nobile"/>
              <a:buNone/>
            </a:pPr>
            <a:r>
              <a:rPr b="0" i="0" lang="en-US" u="none" cap="none" strike="noStrike">
                <a:solidFill>
                  <a:srgbClr val="405449"/>
                </a:solidFill>
                <a:latin typeface="Nobile"/>
                <a:ea typeface="Nobile"/>
                <a:cs typeface="Nobile"/>
                <a:sym typeface="Nobile"/>
              </a:rPr>
              <a:t>Businesses can connect directly with farmers through our </a:t>
            </a:r>
            <a:r>
              <a:rPr b="1" i="0" lang="en-US" u="none" cap="none" strike="noStrike">
                <a:solidFill>
                  <a:srgbClr val="405449"/>
                </a:solidFill>
                <a:latin typeface="Nobile"/>
                <a:ea typeface="Nobile"/>
                <a:cs typeface="Nobile"/>
                <a:sym typeface="Nobile"/>
              </a:rPr>
              <a:t>business portal</a:t>
            </a:r>
            <a:r>
              <a:rPr b="0" i="0" lang="en-US" u="none" cap="none" strike="noStrike">
                <a:solidFill>
                  <a:srgbClr val="405449"/>
                </a:solidFill>
                <a:latin typeface="Nobile"/>
                <a:ea typeface="Nobile"/>
                <a:cs typeface="Nobile"/>
                <a:sym typeface="Nobile"/>
              </a:rPr>
              <a:t>, providing access to a wide range of fresh produce and bulk discount opportunities. This direct connection ensures a steady supply of high-quality products for consumers.</a:t>
            </a:r>
            <a:endParaRPr b="0" i="0" u="none" cap="none" strike="noStrike"/>
          </a:p>
        </p:txBody>
      </p:sp>
      <p:pic>
        <p:nvPicPr>
          <p:cNvPr descr="preencoded.png" id="64" name="Google Shape;64;p9"/>
          <p:cNvPicPr preferRelativeResize="0"/>
          <p:nvPr/>
        </p:nvPicPr>
        <p:blipFill rotWithShape="1">
          <a:blip r:embed="rId3">
            <a:alphaModFix/>
          </a:blip>
          <a:srcRect b="0" l="0" r="0" t="0"/>
          <a:stretch/>
        </p:blipFill>
        <p:spPr>
          <a:xfrm>
            <a:off x="575549" y="1908334"/>
            <a:ext cx="6066801" cy="4150924"/>
          </a:xfrm>
          <a:prstGeom prst="rect">
            <a:avLst/>
          </a:prstGeom>
          <a:noFill/>
          <a:ln>
            <a:noFill/>
          </a:ln>
        </p:spPr>
      </p:pic>
      <p:pic>
        <p:nvPicPr>
          <p:cNvPr descr="preencoded.png" id="65" name="Google Shape;65;p9"/>
          <p:cNvPicPr preferRelativeResize="0"/>
          <p:nvPr/>
        </p:nvPicPr>
        <p:blipFill rotWithShape="1">
          <a:blip r:embed="rId4">
            <a:alphaModFix/>
          </a:blip>
          <a:srcRect b="0" l="0" r="0" t="0"/>
          <a:stretch/>
        </p:blipFill>
        <p:spPr>
          <a:xfrm>
            <a:off x="7442699" y="1908325"/>
            <a:ext cx="6066801" cy="4150928"/>
          </a:xfrm>
          <a:prstGeom prst="rect">
            <a:avLst/>
          </a:prstGeom>
          <a:noFill/>
          <a:ln>
            <a:noFill/>
          </a:ln>
        </p:spPr>
      </p:pic>
      <p:sp>
        <p:nvSpPr>
          <p:cNvPr id="66" name="Google Shape;66;p9"/>
          <p:cNvSpPr/>
          <p:nvPr/>
        </p:nvSpPr>
        <p:spPr>
          <a:xfrm>
            <a:off x="545798" y="6201668"/>
            <a:ext cx="1647900" cy="1668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B4540"/>
              </a:buClr>
              <a:buSzPts val="1050"/>
              <a:buFont typeface="Fraunces"/>
              <a:buNone/>
            </a:pPr>
            <a:r>
              <a:rPr b="1" i="0" lang="en-US" sz="1650" u="none" cap="none" strike="noStrike">
                <a:solidFill>
                  <a:srgbClr val="3B4540"/>
                </a:solidFill>
                <a:latin typeface="Fraunces"/>
                <a:ea typeface="Fraunces"/>
                <a:cs typeface="Fraunces"/>
                <a:sym typeface="Fraunces"/>
              </a:rPr>
              <a:t>Food Bank Coordination</a:t>
            </a:r>
            <a:endParaRPr b="0" i="0" sz="1650" u="none" cap="none" strike="noStrike"/>
          </a:p>
        </p:txBody>
      </p:sp>
      <p:sp>
        <p:nvSpPr>
          <p:cNvPr id="67" name="Google Shape;67;p9"/>
          <p:cNvSpPr/>
          <p:nvPr/>
        </p:nvSpPr>
        <p:spPr>
          <a:xfrm>
            <a:off x="575550" y="6854368"/>
            <a:ext cx="12726300" cy="8037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05449"/>
              </a:buClr>
              <a:buSzPts val="800"/>
              <a:buFont typeface="Nobile"/>
              <a:buNone/>
            </a:pPr>
            <a:r>
              <a:rPr b="0" i="0" lang="en-US" u="none" cap="none" strike="noStrike">
                <a:solidFill>
                  <a:srgbClr val="405449"/>
                </a:solidFill>
                <a:latin typeface="Nobile"/>
                <a:ea typeface="Nobile"/>
                <a:cs typeface="Nobile"/>
                <a:sym typeface="Nobile"/>
              </a:rPr>
              <a:t>Businesses can participate in our </a:t>
            </a:r>
            <a:r>
              <a:rPr b="1" i="0" lang="en-US" u="none" cap="none" strike="noStrike">
                <a:solidFill>
                  <a:srgbClr val="405449"/>
                </a:solidFill>
                <a:latin typeface="Nobile"/>
                <a:ea typeface="Nobile"/>
                <a:cs typeface="Nobile"/>
                <a:sym typeface="Nobile"/>
              </a:rPr>
              <a:t>food bank donation system</a:t>
            </a:r>
            <a:r>
              <a:rPr b="0" i="0" lang="en-US" u="none" cap="none" strike="noStrike">
                <a:solidFill>
                  <a:srgbClr val="405449"/>
                </a:solidFill>
                <a:latin typeface="Nobile"/>
                <a:ea typeface="Nobile"/>
                <a:cs typeface="Nobile"/>
                <a:sym typeface="Nobile"/>
              </a:rPr>
              <a:t>, ensuring that surplus produce is efficiently distributed to those in need. This collaborative effort minimizes food waste and supports communities by providing access to fresh, healthy food.</a:t>
            </a:r>
            <a:endParaRPr b="0" i="0" u="none" cap="none" strike="noStrike"/>
          </a:p>
        </p:txBody>
      </p:sp>
      <p:pic>
        <p:nvPicPr>
          <p:cNvPr id="68" name="Google Shape;68;p9"/>
          <p:cNvPicPr preferRelativeResize="0"/>
          <p:nvPr/>
        </p:nvPicPr>
        <p:blipFill>
          <a:blip r:embed="rId5">
            <a:alphaModFix/>
          </a:blip>
          <a:stretch>
            <a:fillRect/>
          </a:stretch>
        </p:blipFill>
        <p:spPr>
          <a:xfrm>
            <a:off x="11296648" y="7658071"/>
            <a:ext cx="3333750" cy="49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0"/>
          <p:cNvSpPr/>
          <p:nvPr/>
        </p:nvSpPr>
        <p:spPr>
          <a:xfrm>
            <a:off x="793790" y="894159"/>
            <a:ext cx="97983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3B4540"/>
              </a:buClr>
              <a:buSzPts val="3550"/>
              <a:buFont typeface="Fraunces"/>
              <a:buNone/>
            </a:pPr>
            <a:r>
              <a:rPr b="1" i="0" lang="en-US" sz="3550" u="none" cap="none" strike="noStrike">
                <a:solidFill>
                  <a:srgbClr val="3B4540"/>
                </a:solidFill>
                <a:latin typeface="Fraunces"/>
                <a:ea typeface="Fraunces"/>
                <a:cs typeface="Fraunces"/>
                <a:sym typeface="Fraunces"/>
              </a:rPr>
              <a:t>Advancing Sustainable Development Goals</a:t>
            </a:r>
            <a:endParaRPr b="0" i="0" sz="3550" u="none" cap="none" strike="noStrike"/>
          </a:p>
        </p:txBody>
      </p:sp>
      <p:sp>
        <p:nvSpPr>
          <p:cNvPr id="75" name="Google Shape;75;p10"/>
          <p:cNvSpPr/>
          <p:nvPr/>
        </p:nvSpPr>
        <p:spPr>
          <a:xfrm>
            <a:off x="2948821" y="2327672"/>
            <a:ext cx="2268300" cy="283500"/>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405449"/>
              </a:buClr>
              <a:buSzPts val="1750"/>
              <a:buFont typeface="Fraunces"/>
              <a:buNone/>
            </a:pPr>
            <a:r>
              <a:rPr b="1" i="0" lang="en-US" sz="1750" u="none" cap="none" strike="noStrike">
                <a:solidFill>
                  <a:srgbClr val="405449"/>
                </a:solidFill>
                <a:latin typeface="Fraunces"/>
                <a:ea typeface="Fraunces"/>
                <a:cs typeface="Fraunces"/>
                <a:sym typeface="Fraunces"/>
              </a:rPr>
              <a:t>Zero Hunger</a:t>
            </a:r>
            <a:endParaRPr b="0" i="0" sz="1750" u="none" cap="none" strike="noStrike"/>
          </a:p>
        </p:txBody>
      </p:sp>
      <p:sp>
        <p:nvSpPr>
          <p:cNvPr id="76" name="Google Shape;76;p10"/>
          <p:cNvSpPr/>
          <p:nvPr/>
        </p:nvSpPr>
        <p:spPr>
          <a:xfrm>
            <a:off x="793790" y="2719983"/>
            <a:ext cx="4423200" cy="290400"/>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405449"/>
              </a:buClr>
              <a:buSzPts val="1400"/>
              <a:buFont typeface="Nobile"/>
              <a:buNone/>
            </a:pPr>
            <a:r>
              <a:rPr b="0" i="0" lang="en-US" sz="1400" u="none" cap="none" strike="noStrike">
                <a:solidFill>
                  <a:srgbClr val="405449"/>
                </a:solidFill>
                <a:latin typeface="Nobile"/>
                <a:ea typeface="Nobile"/>
                <a:cs typeface="Nobile"/>
                <a:sym typeface="Nobile"/>
              </a:rPr>
              <a:t>Optimizing food distribution to feed more people</a:t>
            </a:r>
            <a:endParaRPr b="0" i="0" sz="1400" u="none" cap="none" strike="noStrike"/>
          </a:p>
        </p:txBody>
      </p:sp>
      <p:pic>
        <p:nvPicPr>
          <p:cNvPr descr="preencoded.png" id="77" name="Google Shape;77;p10"/>
          <p:cNvPicPr preferRelativeResize="0"/>
          <p:nvPr/>
        </p:nvPicPr>
        <p:blipFill rotWithShape="1">
          <a:blip r:embed="rId3">
            <a:alphaModFix/>
          </a:blip>
          <a:srcRect b="0" l="0" r="0" t="0"/>
          <a:stretch/>
        </p:blipFill>
        <p:spPr>
          <a:xfrm>
            <a:off x="5489258" y="1824038"/>
            <a:ext cx="3651885" cy="3651885"/>
          </a:xfrm>
          <a:prstGeom prst="rect">
            <a:avLst/>
          </a:prstGeom>
          <a:noFill/>
          <a:ln>
            <a:noFill/>
          </a:ln>
        </p:spPr>
      </p:pic>
      <p:pic>
        <p:nvPicPr>
          <p:cNvPr descr="preencoded.png" id="78" name="Google Shape;78;p10"/>
          <p:cNvPicPr preferRelativeResize="0"/>
          <p:nvPr/>
        </p:nvPicPr>
        <p:blipFill rotWithShape="1">
          <a:blip r:embed="rId4">
            <a:alphaModFix/>
          </a:blip>
          <a:srcRect b="0" l="0" r="0" t="0"/>
          <a:stretch/>
        </p:blipFill>
        <p:spPr>
          <a:xfrm>
            <a:off x="6444496" y="2434471"/>
            <a:ext cx="271463" cy="339328"/>
          </a:xfrm>
          <a:prstGeom prst="rect">
            <a:avLst/>
          </a:prstGeom>
          <a:noFill/>
          <a:ln>
            <a:noFill/>
          </a:ln>
        </p:spPr>
      </p:pic>
      <p:sp>
        <p:nvSpPr>
          <p:cNvPr id="79" name="Google Shape;79;p10"/>
          <p:cNvSpPr/>
          <p:nvPr/>
        </p:nvSpPr>
        <p:spPr>
          <a:xfrm>
            <a:off x="9413319" y="2327672"/>
            <a:ext cx="2268300" cy="2835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05449"/>
              </a:buClr>
              <a:buSzPts val="1750"/>
              <a:buFont typeface="Fraunces"/>
              <a:buNone/>
            </a:pPr>
            <a:r>
              <a:rPr b="1" i="0" lang="en-US" sz="1750" u="none" cap="none" strike="noStrike">
                <a:solidFill>
                  <a:srgbClr val="405449"/>
                </a:solidFill>
                <a:latin typeface="Fraunces"/>
                <a:ea typeface="Fraunces"/>
                <a:cs typeface="Fraunces"/>
                <a:sym typeface="Fraunces"/>
              </a:rPr>
              <a:t>Innovation</a:t>
            </a:r>
            <a:endParaRPr b="0" i="0" sz="1750" u="none" cap="none" strike="noStrike"/>
          </a:p>
        </p:txBody>
      </p:sp>
      <p:sp>
        <p:nvSpPr>
          <p:cNvPr id="80" name="Google Shape;80;p10"/>
          <p:cNvSpPr/>
          <p:nvPr/>
        </p:nvSpPr>
        <p:spPr>
          <a:xfrm>
            <a:off x="9413319" y="2719983"/>
            <a:ext cx="4423200" cy="290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05449"/>
              </a:buClr>
              <a:buSzPts val="1400"/>
              <a:buFont typeface="Nobile"/>
              <a:buNone/>
            </a:pPr>
            <a:r>
              <a:rPr b="0" i="0" lang="en-US" sz="1400" u="none" cap="none" strike="noStrike">
                <a:solidFill>
                  <a:srgbClr val="405449"/>
                </a:solidFill>
                <a:latin typeface="Nobile"/>
                <a:ea typeface="Nobile"/>
                <a:cs typeface="Nobile"/>
                <a:sym typeface="Nobile"/>
              </a:rPr>
              <a:t>Modernizing agriculture with AI systems</a:t>
            </a:r>
            <a:endParaRPr b="0" i="0" sz="1400" u="none" cap="none" strike="noStrike"/>
          </a:p>
        </p:txBody>
      </p:sp>
      <p:pic>
        <p:nvPicPr>
          <p:cNvPr descr="preencoded.png" id="81" name="Google Shape;81;p10"/>
          <p:cNvPicPr preferRelativeResize="0"/>
          <p:nvPr/>
        </p:nvPicPr>
        <p:blipFill rotWithShape="1">
          <a:blip r:embed="rId5">
            <a:alphaModFix/>
          </a:blip>
          <a:srcRect b="0" l="0" r="0" t="0"/>
          <a:stretch/>
        </p:blipFill>
        <p:spPr>
          <a:xfrm>
            <a:off x="5489258" y="1824038"/>
            <a:ext cx="3651885" cy="3651885"/>
          </a:xfrm>
          <a:prstGeom prst="rect">
            <a:avLst/>
          </a:prstGeom>
          <a:noFill/>
          <a:ln>
            <a:noFill/>
          </a:ln>
        </p:spPr>
      </p:pic>
      <p:pic>
        <p:nvPicPr>
          <p:cNvPr descr="preencoded.png" id="82" name="Google Shape;82;p10"/>
          <p:cNvPicPr preferRelativeResize="0"/>
          <p:nvPr/>
        </p:nvPicPr>
        <p:blipFill rotWithShape="1">
          <a:blip r:embed="rId6">
            <a:alphaModFix/>
          </a:blip>
          <a:srcRect b="0" l="0" r="0" t="0"/>
          <a:stretch/>
        </p:blipFill>
        <p:spPr>
          <a:xfrm>
            <a:off x="8225195" y="2745343"/>
            <a:ext cx="271463" cy="339328"/>
          </a:xfrm>
          <a:prstGeom prst="rect">
            <a:avLst/>
          </a:prstGeom>
          <a:noFill/>
          <a:ln>
            <a:noFill/>
          </a:ln>
        </p:spPr>
      </p:pic>
      <p:sp>
        <p:nvSpPr>
          <p:cNvPr id="83" name="Google Shape;83;p10"/>
          <p:cNvSpPr/>
          <p:nvPr/>
        </p:nvSpPr>
        <p:spPr>
          <a:xfrm>
            <a:off x="9413319" y="4289703"/>
            <a:ext cx="3015300" cy="2835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405449"/>
              </a:buClr>
              <a:buSzPts val="1750"/>
              <a:buFont typeface="Fraunces"/>
              <a:buNone/>
            </a:pPr>
            <a:r>
              <a:rPr b="1" i="0" lang="en-US" sz="1750" u="none" cap="none" strike="noStrike">
                <a:solidFill>
                  <a:srgbClr val="405449"/>
                </a:solidFill>
                <a:latin typeface="Fraunces"/>
                <a:ea typeface="Fraunces"/>
                <a:cs typeface="Fraunces"/>
                <a:sym typeface="Fraunces"/>
              </a:rPr>
              <a:t>Responsible Consumption</a:t>
            </a:r>
            <a:endParaRPr b="0" i="0" sz="1750" u="none" cap="none" strike="noStrike"/>
          </a:p>
        </p:txBody>
      </p:sp>
      <p:sp>
        <p:nvSpPr>
          <p:cNvPr id="84" name="Google Shape;84;p10"/>
          <p:cNvSpPr/>
          <p:nvPr/>
        </p:nvSpPr>
        <p:spPr>
          <a:xfrm>
            <a:off x="9413319" y="4682014"/>
            <a:ext cx="4423200" cy="290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05449"/>
              </a:buClr>
              <a:buSzPts val="1400"/>
              <a:buFont typeface="Nobile"/>
              <a:buNone/>
            </a:pPr>
            <a:r>
              <a:rPr b="0" i="0" lang="en-US" sz="1400" u="none" cap="none" strike="noStrike">
                <a:solidFill>
                  <a:srgbClr val="405449"/>
                </a:solidFill>
                <a:latin typeface="Nobile"/>
                <a:ea typeface="Nobile"/>
                <a:cs typeface="Nobile"/>
                <a:sym typeface="Nobile"/>
              </a:rPr>
              <a:t>Minimizing waste throughout supply chain</a:t>
            </a:r>
            <a:endParaRPr b="0" i="0" sz="1400" u="none" cap="none" strike="noStrike"/>
          </a:p>
        </p:txBody>
      </p:sp>
      <p:pic>
        <p:nvPicPr>
          <p:cNvPr descr="preencoded.png" id="85" name="Google Shape;85;p10"/>
          <p:cNvPicPr preferRelativeResize="0"/>
          <p:nvPr/>
        </p:nvPicPr>
        <p:blipFill rotWithShape="1">
          <a:blip r:embed="rId7">
            <a:alphaModFix/>
          </a:blip>
          <a:srcRect b="0" l="0" r="0" t="0"/>
          <a:stretch/>
        </p:blipFill>
        <p:spPr>
          <a:xfrm>
            <a:off x="5489258" y="1824038"/>
            <a:ext cx="3651885" cy="3651885"/>
          </a:xfrm>
          <a:prstGeom prst="rect">
            <a:avLst/>
          </a:prstGeom>
          <a:noFill/>
          <a:ln>
            <a:noFill/>
          </a:ln>
        </p:spPr>
      </p:pic>
      <p:pic>
        <p:nvPicPr>
          <p:cNvPr descr="preencoded.png" id="86" name="Google Shape;86;p10"/>
          <p:cNvPicPr preferRelativeResize="0"/>
          <p:nvPr/>
        </p:nvPicPr>
        <p:blipFill rotWithShape="1">
          <a:blip r:embed="rId8">
            <a:alphaModFix/>
          </a:blip>
          <a:srcRect b="0" l="0" r="0" t="0"/>
          <a:stretch/>
        </p:blipFill>
        <p:spPr>
          <a:xfrm>
            <a:off x="7914323" y="4526042"/>
            <a:ext cx="271463" cy="339328"/>
          </a:xfrm>
          <a:prstGeom prst="rect">
            <a:avLst/>
          </a:prstGeom>
          <a:noFill/>
          <a:ln>
            <a:noFill/>
          </a:ln>
        </p:spPr>
      </p:pic>
      <p:sp>
        <p:nvSpPr>
          <p:cNvPr id="87" name="Google Shape;87;p10"/>
          <p:cNvSpPr/>
          <p:nvPr/>
        </p:nvSpPr>
        <p:spPr>
          <a:xfrm>
            <a:off x="2948821" y="4289703"/>
            <a:ext cx="2268300" cy="283500"/>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405449"/>
              </a:buClr>
              <a:buSzPts val="1750"/>
              <a:buFont typeface="Fraunces"/>
              <a:buNone/>
            </a:pPr>
            <a:r>
              <a:rPr b="1" i="0" lang="en-US" sz="1750" u="none" cap="none" strike="noStrike">
                <a:solidFill>
                  <a:srgbClr val="405449"/>
                </a:solidFill>
                <a:latin typeface="Fraunces"/>
                <a:ea typeface="Fraunces"/>
                <a:cs typeface="Fraunces"/>
                <a:sym typeface="Fraunces"/>
              </a:rPr>
              <a:t>Partnerships</a:t>
            </a:r>
            <a:endParaRPr b="0" i="0" sz="1750" u="none" cap="none" strike="noStrike"/>
          </a:p>
        </p:txBody>
      </p:sp>
      <p:sp>
        <p:nvSpPr>
          <p:cNvPr id="88" name="Google Shape;88;p10"/>
          <p:cNvSpPr/>
          <p:nvPr/>
        </p:nvSpPr>
        <p:spPr>
          <a:xfrm>
            <a:off x="793790" y="4682014"/>
            <a:ext cx="4423200" cy="290400"/>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405449"/>
              </a:buClr>
              <a:buSzPts val="1400"/>
              <a:buFont typeface="Nobile"/>
              <a:buNone/>
            </a:pPr>
            <a:r>
              <a:rPr b="0" i="0" lang="en-US" sz="1400" u="none" cap="none" strike="noStrike">
                <a:solidFill>
                  <a:srgbClr val="405449"/>
                </a:solidFill>
                <a:latin typeface="Nobile"/>
                <a:ea typeface="Nobile"/>
                <a:cs typeface="Nobile"/>
                <a:sym typeface="Nobile"/>
              </a:rPr>
              <a:t>Creating collaborative networks</a:t>
            </a:r>
            <a:endParaRPr b="0" i="0" sz="1400" u="none" cap="none" strike="noStrike"/>
          </a:p>
        </p:txBody>
      </p:sp>
      <p:pic>
        <p:nvPicPr>
          <p:cNvPr descr="preencoded.png" id="89" name="Google Shape;89;p10"/>
          <p:cNvPicPr preferRelativeResize="0"/>
          <p:nvPr/>
        </p:nvPicPr>
        <p:blipFill rotWithShape="1">
          <a:blip r:embed="rId9">
            <a:alphaModFix/>
          </a:blip>
          <a:srcRect b="0" l="0" r="0" t="0"/>
          <a:stretch/>
        </p:blipFill>
        <p:spPr>
          <a:xfrm>
            <a:off x="5489258" y="1824038"/>
            <a:ext cx="3651885" cy="3651885"/>
          </a:xfrm>
          <a:prstGeom prst="rect">
            <a:avLst/>
          </a:prstGeom>
          <a:noFill/>
          <a:ln>
            <a:noFill/>
          </a:ln>
        </p:spPr>
      </p:pic>
      <p:pic>
        <p:nvPicPr>
          <p:cNvPr descr="preencoded.png" id="90" name="Google Shape;90;p10"/>
          <p:cNvPicPr preferRelativeResize="0"/>
          <p:nvPr/>
        </p:nvPicPr>
        <p:blipFill rotWithShape="1">
          <a:blip r:embed="rId10">
            <a:alphaModFix/>
          </a:blip>
          <a:srcRect b="0" l="0" r="0" t="0"/>
          <a:stretch/>
        </p:blipFill>
        <p:spPr>
          <a:xfrm>
            <a:off x="6133624" y="4215170"/>
            <a:ext cx="271463" cy="339328"/>
          </a:xfrm>
          <a:prstGeom prst="rect">
            <a:avLst/>
          </a:prstGeom>
          <a:noFill/>
          <a:ln>
            <a:noFill/>
          </a:ln>
        </p:spPr>
      </p:pic>
      <p:sp>
        <p:nvSpPr>
          <p:cNvPr id="91" name="Google Shape;91;p10"/>
          <p:cNvSpPr/>
          <p:nvPr/>
        </p:nvSpPr>
        <p:spPr>
          <a:xfrm>
            <a:off x="793790" y="5679996"/>
            <a:ext cx="13042800" cy="580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05449"/>
              </a:buClr>
              <a:buSzPts val="1400"/>
              <a:buFont typeface="Nobile"/>
              <a:buNone/>
            </a:pPr>
            <a:r>
              <a:rPr i="1" lang="en-US">
                <a:solidFill>
                  <a:srgbClr val="405449"/>
                </a:solidFill>
                <a:latin typeface="Nobile"/>
                <a:ea typeface="Nobile"/>
                <a:cs typeface="Nobile"/>
                <a:sym typeface="Nobile"/>
              </a:rPr>
              <a:t>EverythingGoes </a:t>
            </a:r>
            <a:r>
              <a:rPr b="0" i="0" lang="en-US" sz="1400" u="none" cap="none" strike="noStrike">
                <a:solidFill>
                  <a:srgbClr val="405449"/>
                </a:solidFill>
                <a:latin typeface="Nobile"/>
                <a:ea typeface="Nobile"/>
                <a:cs typeface="Nobile"/>
                <a:sym typeface="Nobile"/>
              </a:rPr>
              <a:t>directly addresses seven UN Sustainable Development Goals, creating meaningful impact across multiple dimensions of sustainability. By improving farmer incomes while increasing food access for vulnerable populations, we tackle poverty and hunger simultaneously.</a:t>
            </a:r>
            <a:endParaRPr b="0" i="0" sz="1400" u="none" cap="none" strike="noStrike"/>
          </a:p>
        </p:txBody>
      </p:sp>
      <p:sp>
        <p:nvSpPr>
          <p:cNvPr id="92" name="Google Shape;92;p10"/>
          <p:cNvSpPr/>
          <p:nvPr/>
        </p:nvSpPr>
        <p:spPr>
          <a:xfrm>
            <a:off x="793790" y="6464618"/>
            <a:ext cx="13042800" cy="8709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405449"/>
              </a:buClr>
              <a:buSzPts val="1400"/>
              <a:buFont typeface="Nobile"/>
              <a:buNone/>
            </a:pPr>
            <a:r>
              <a:rPr b="0" i="0" lang="en-US" sz="1400" u="none" cap="none" strike="noStrike">
                <a:solidFill>
                  <a:srgbClr val="405449"/>
                </a:solidFill>
                <a:latin typeface="Nobile"/>
                <a:ea typeface="Nobile"/>
                <a:cs typeface="Nobile"/>
                <a:sym typeface="Nobile"/>
              </a:rPr>
              <a:t>Our innovative approach modernizes agricultural infrastructure while promoting responsible consumption patterns that reduce climate impact. Most importantly, we foster partnerships between diverse stakeholders—farmers, businesses, food banks, and communities—creating a collaborative ecosystem that amplifies our collective impact.</a:t>
            </a:r>
            <a:endParaRPr b="0" i="0" sz="14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